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7"/>
  </p:notesMasterIdLst>
  <p:sldIdLst>
    <p:sldId id="261" r:id="rId3"/>
    <p:sldId id="258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F0579"/>
    <a:srgbClr val="54345E"/>
    <a:srgbClr val="B38BBF"/>
    <a:srgbClr val="925AA4"/>
    <a:srgbClr val="660033"/>
    <a:srgbClr val="8C3794"/>
    <a:srgbClr val="C67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80" d="100"/>
          <a:sy n="80" d="100"/>
        </p:scale>
        <p:origin x="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2B618-C2C1-40F0-A0AA-7F9C4B83605C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806C8-A748-49EC-AE86-39DA72384A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678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1BA74-B626-4A89-BEA4-CBD7EC6CE2C1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745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20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82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334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6562-935F-4EE2-BD98-1027C4956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8F1906-15A1-4AA1-951F-D1CCD08B6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F50AA6-C99B-41B9-8197-1A798366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07830C-6766-487C-B2DB-DB4DE7A1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4946AE-9A10-4A57-872B-75F1694B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33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DEF8F-DBBB-4FE7-B79F-945C5005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D1265-0765-41E4-90EF-5912A6F8C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110753-166A-44EF-BC13-89959ACB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124FF2-7D83-4409-8D16-23C32CC0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35AEE6-6956-4DFB-8EDA-37E3A1C7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46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881B9-4F38-4940-AD8E-2140CD77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FA4A15-8F60-4B51-9E27-5873F130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303EDE-0137-4B42-9934-0D240BAB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1B3F56-42FC-47C6-9EF7-87B61459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BA5923-D68D-45A2-B76A-6A26A105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52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6276D-67C0-407B-9BDB-B9A81DF8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B695A0-511E-4ED4-9067-4244E688D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837622-21D6-4C93-828E-A45F88E0E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716768-95DF-49EF-BBF5-931EC3F6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D4F277-8116-407B-98A7-FC2EE45C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852A0B-D5BB-4F81-8C49-C1B088FF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28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06FF0-3A31-44E2-953B-0BA7A5F9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69334E-D6FE-463E-B968-0A319E2E0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23F67D-454D-4ED4-B945-11126A633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6655F8-6B87-4E3F-945C-1D53D8F06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D39EA1-86D9-4D99-9C00-921A30842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43895A-CDE1-42FC-BA54-5DB6D669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9D43CD-6200-43BD-85BC-0208F09A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8F0DBF-C22A-4E31-9D88-9766559D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95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4CAD1-B4EF-48D2-B673-90252C0E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9A5B10-FD87-4919-B542-0BBFBEBD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63A07E-4265-4F16-86DD-1B6A4BD5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DEFE82-EA9C-4E94-A092-902E012F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1091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348599-06DF-4936-8574-0BD075A8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208268-3A07-4DA2-AE27-6F96E01B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27FD81-A5C0-4F23-986C-1BCF90BB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378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AC5BE-06A0-441D-9F94-8876B6B7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87F4D7-D2D3-46B2-98E4-47902AC5C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1293F4-E986-445E-BE9D-FD290257C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BF7854-4E05-4F13-8DFB-1C7CD054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F9208-2BC0-4A49-AD60-B718C79F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86FAC-944F-4C4F-9F3D-FD982BCE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978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563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AD400-B67D-4F43-8571-0D1D6E54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B024E5-80CB-4DD4-BCD6-C7174B274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80D4E7-A872-48F8-917A-DA0BFFE7F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2FE5CD-DC1C-429D-A70F-FE3C440F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8AC598-3DA1-47E7-92D9-171F68BF8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14114E-FE24-4508-BC1D-C94064FE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358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1A949-51DB-458B-BE19-966183B2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638D53-970E-46C3-9B67-F1E74E26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3302CE-EF66-4A00-A93B-2B272515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4C0D7-3FD0-445E-A922-C2AD7712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9B61CF-5481-47FB-A36F-F80F1B28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376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6E589C-FB7C-47EA-88BC-62DC4719A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D7DD29-0E2D-4190-B805-232A98885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74D11D-5B99-4B4B-B13C-4E7876C4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2D2111-0DC4-4A7B-B00D-B7B4B046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9D5A8-00FE-4C0F-BFC6-ECC6D22A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85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70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751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50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21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97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48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844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A34B2-788A-45AE-B0A3-5659E49BAB33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9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B41B33-72DE-4308-B997-BD76738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A6C6B7-4171-43CC-AB73-D955BC583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C08890-C193-46A4-AAD1-5BCF29057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E312-5004-46CA-AC92-27AC69B09F0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8D982D-D3CB-473A-8268-83199769F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90B154-F755-4D0E-AF2B-115D617DF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789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333BC5C-69BA-4578-B0B7-D0C6461FF654}"/>
              </a:ext>
            </a:extLst>
          </p:cNvPr>
          <p:cNvGrpSpPr/>
          <p:nvPr/>
        </p:nvGrpSpPr>
        <p:grpSpPr>
          <a:xfrm>
            <a:off x="607220" y="4114799"/>
            <a:ext cx="6321425" cy="1997870"/>
            <a:chOff x="607220" y="4114799"/>
            <a:chExt cx="6321425" cy="199787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53B572A-F001-4F7A-B936-8568C88DE4A6}"/>
                </a:ext>
              </a:extLst>
            </p:cNvPr>
            <p:cNvSpPr txBox="1"/>
            <p:nvPr/>
          </p:nvSpPr>
          <p:spPr>
            <a:xfrm>
              <a:off x="728447" y="4208261"/>
              <a:ext cx="583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UNIDAD DE 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6D6BA79-1C85-4653-87D5-811FE6A623BF}"/>
                </a:ext>
              </a:extLst>
            </p:cNvPr>
            <p:cNvSpPr txBox="1"/>
            <p:nvPr/>
          </p:nvSpPr>
          <p:spPr>
            <a:xfrm>
              <a:off x="849690" y="4576632"/>
              <a:ext cx="58372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6000" dirty="0">
                  <a:solidFill>
                    <a:prstClr val="white"/>
                  </a:solidFill>
                </a:rPr>
                <a:t>TRANSPARENCIA</a:t>
              </a:r>
              <a:endPara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D1BD048C-B31D-4232-8C8D-A6D2735E1E29}"/>
                </a:ext>
              </a:extLst>
            </p:cNvPr>
            <p:cNvCxnSpPr>
              <a:cxnSpLocks/>
            </p:cNvCxnSpPr>
            <p:nvPr/>
          </p:nvCxnSpPr>
          <p:spPr>
            <a:xfrm>
              <a:off x="607220" y="4133850"/>
              <a:ext cx="28789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961F3F37-28FF-425C-BCA4-32FFF5158E6A}"/>
                </a:ext>
              </a:extLst>
            </p:cNvPr>
            <p:cNvCxnSpPr>
              <a:cxnSpLocks/>
            </p:cNvCxnSpPr>
            <p:nvPr/>
          </p:nvCxnSpPr>
          <p:spPr>
            <a:xfrm>
              <a:off x="607221" y="6087583"/>
              <a:ext cx="101056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E7906C2B-D640-4A8D-9E02-FCD02ABE70C8}"/>
                </a:ext>
              </a:extLst>
            </p:cNvPr>
            <p:cNvCxnSpPr>
              <a:cxnSpLocks/>
            </p:cNvCxnSpPr>
            <p:nvPr/>
          </p:nvCxnSpPr>
          <p:spPr>
            <a:xfrm>
              <a:off x="635794" y="4114801"/>
              <a:ext cx="0" cy="197278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7B6BEA18-9AEF-40EB-B1ED-A6CD5F1DFF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9713" y="4133850"/>
              <a:ext cx="28789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FB1B24AB-9E51-4697-A4B6-BCBC3EDCB0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0169" y="6087583"/>
              <a:ext cx="117847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45FE9BDE-970B-491A-B221-553C959F4557}"/>
                </a:ext>
              </a:extLst>
            </p:cNvPr>
            <p:cNvCxnSpPr>
              <a:cxnSpLocks/>
            </p:cNvCxnSpPr>
            <p:nvPr/>
          </p:nvCxnSpPr>
          <p:spPr>
            <a:xfrm>
              <a:off x="6900860" y="4114799"/>
              <a:ext cx="0" cy="199787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A04DCAA8-D10D-4118-B323-111F9FEB6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11" y="271440"/>
            <a:ext cx="2018117" cy="69337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CBDCC79-F24B-496C-B940-3C6CD3721325}"/>
              </a:ext>
            </a:extLst>
          </p:cNvPr>
          <p:cNvSpPr txBox="1"/>
          <p:nvPr/>
        </p:nvSpPr>
        <p:spPr>
          <a:xfrm>
            <a:off x="896016" y="5416167"/>
            <a:ext cx="583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Artículo </a:t>
            </a:r>
            <a:r>
              <a:rPr lang="es-MX" sz="3600" dirty="0">
                <a:solidFill>
                  <a:prstClr val="white"/>
                </a:solidFill>
              </a:rPr>
              <a:t>65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, fracción XII</a:t>
            </a:r>
          </a:p>
        </p:txBody>
      </p:sp>
    </p:spTree>
    <p:extLst>
      <p:ext uri="{BB962C8B-B14F-4D97-AF65-F5344CB8AC3E}">
        <p14:creationId xmlns:p14="http://schemas.microsoft.com/office/powerpoint/2010/main" val="36176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040383" y="893285"/>
            <a:ext cx="1797246" cy="1556334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t="-12887" b="-44896"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28495" y="111027"/>
            <a:ext cx="2463505" cy="94073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60401" y="1487155"/>
            <a:ext cx="4375547" cy="2112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s-MX" sz="2400" spc="-65" dirty="0">
                <a:solidFill>
                  <a:srgbClr val="F4F4F4"/>
                </a:solidFill>
              </a:rPr>
              <a:t>Estructura</a:t>
            </a:r>
            <a:r>
              <a:rPr lang="en-US" sz="2400" spc="-65" dirty="0">
                <a:solidFill>
                  <a:srgbClr val="F4F4F4"/>
                </a:solidFill>
              </a:rPr>
              <a:t> </a:t>
            </a:r>
            <a:r>
              <a:rPr lang="es-MX" sz="2400" spc="-65" dirty="0">
                <a:solidFill>
                  <a:srgbClr val="F4F4F4"/>
                </a:solidFill>
              </a:rPr>
              <a:t>orgánica</a:t>
            </a:r>
            <a:r>
              <a:rPr lang="en-US" sz="2400" spc="-65" dirty="0">
                <a:solidFill>
                  <a:srgbClr val="F4F4F4"/>
                </a:solidFill>
              </a:rPr>
              <a:t> de la </a:t>
            </a:r>
          </a:p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n-US" sz="2400" spc="-65" dirty="0">
                <a:solidFill>
                  <a:srgbClr val="F4F4F4"/>
                </a:solidFill>
              </a:rPr>
              <a:t>Unidad </a:t>
            </a:r>
            <a:r>
              <a:rPr lang="es-ES" sz="2400" spc="-65" dirty="0">
                <a:solidFill>
                  <a:srgbClr val="F4F4F4"/>
                </a:solidFill>
              </a:rPr>
              <a:t>Técnica</a:t>
            </a:r>
            <a:r>
              <a:rPr lang="en-US" sz="2400" spc="-65" dirty="0">
                <a:solidFill>
                  <a:srgbClr val="F4F4F4"/>
                </a:solidFill>
              </a:rPr>
              <a:t> de Transparencia </a:t>
            </a:r>
          </a:p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n-US" sz="2400" spc="-65" dirty="0">
                <a:solidFill>
                  <a:srgbClr val="F4F4F4"/>
                </a:solidFill>
              </a:rPr>
              <a:t>y Acceso a la </a:t>
            </a:r>
            <a:r>
              <a:rPr lang="es-MX" sz="2400" spc="-65" dirty="0">
                <a:solidFill>
                  <a:srgbClr val="F4F4F4"/>
                </a:solidFill>
              </a:rPr>
              <a:t>Información</a:t>
            </a:r>
            <a:r>
              <a:rPr lang="en-US" sz="2400" spc="-65" dirty="0">
                <a:solidFill>
                  <a:srgbClr val="F4F4F4"/>
                </a:solidFill>
              </a:rPr>
              <a:t> Pública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935760" y="1704565"/>
            <a:ext cx="2463505" cy="1230852"/>
            <a:chOff x="0" y="-47625"/>
            <a:chExt cx="4927011" cy="246170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47625"/>
              <a:ext cx="4927011" cy="393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13"/>
                </a:lnSpc>
              </a:pPr>
              <a:r>
                <a:rPr lang="es-ES" sz="1200" spc="5" dirty="0">
                  <a:solidFill>
                    <a:srgbClr val="870AAD"/>
                  </a:solidFill>
                  <a:latin typeface="Fira Sans Bold"/>
                </a:rPr>
                <a:t>Erika Georgina Oyervides González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94360" y="393141"/>
              <a:ext cx="4338287" cy="2020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1"/>
                </a:lnSpc>
              </a:pPr>
              <a:r>
                <a:rPr lang="es-ES" sz="1054" spc="5" dirty="0">
                  <a:solidFill>
                    <a:srgbClr val="000000"/>
                  </a:solidFill>
                  <a:latin typeface="Fira Sans Medium"/>
                </a:rPr>
                <a:t>Titular de la Unidad Técnica de Transparencia y Acceso a la Información Pública</a:t>
              </a:r>
            </a:p>
            <a:p>
              <a:pPr algn="ctr">
                <a:lnSpc>
                  <a:spcPts val="1581"/>
                </a:lnSpc>
              </a:pPr>
              <a:r>
                <a:rPr lang="es-MX" sz="1050" dirty="0">
                  <a:latin typeface="Fira Sans Medium" panose="020B0603050000020004" pitchFamily="34" charset="0"/>
                </a:rPr>
                <a:t>erika.oyervides@iec.org.mx</a:t>
              </a:r>
            </a:p>
            <a:p>
              <a:pPr algn="ctr">
                <a:lnSpc>
                  <a:spcPts val="1581"/>
                </a:lnSpc>
              </a:pPr>
              <a:endParaRPr lang="es-ES" sz="1054" spc="5" dirty="0">
                <a:solidFill>
                  <a:srgbClr val="000000"/>
                </a:solidFill>
                <a:latin typeface="Fira Sans Medium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92274" y="3599721"/>
            <a:ext cx="2169143" cy="786539"/>
            <a:chOff x="0" y="-47625"/>
            <a:chExt cx="4338287" cy="157307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47625"/>
              <a:ext cx="4338287" cy="39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3"/>
                </a:lnSpc>
              </a:pPr>
              <a:r>
                <a:rPr lang="es-MX" sz="1200" spc="5" dirty="0">
                  <a:solidFill>
                    <a:srgbClr val="870AAD"/>
                  </a:solidFill>
                  <a:latin typeface="Fira Sans Bold"/>
                </a:rPr>
                <a:t>Isela Sarahi Herrera Durán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25251"/>
              <a:ext cx="4338287" cy="1200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1"/>
                </a:lnSpc>
              </a:pPr>
              <a:r>
                <a:rPr lang="es-MX" sz="1054" spc="5" dirty="0">
                  <a:solidFill>
                    <a:srgbClr val="000000"/>
                  </a:solidFill>
                  <a:latin typeface="Fira Sans Medium"/>
                </a:rPr>
                <a:t>Oficialía de Protección de Datos Personales </a:t>
              </a:r>
            </a:p>
            <a:p>
              <a:pPr algn="ctr">
                <a:lnSpc>
                  <a:spcPts val="1581"/>
                </a:lnSpc>
              </a:pPr>
              <a:r>
                <a:rPr lang="es-MX" sz="1054" spc="5" dirty="0">
                  <a:solidFill>
                    <a:srgbClr val="000000"/>
                  </a:solidFill>
                  <a:latin typeface="Fira Sans Medium"/>
                </a:rPr>
                <a:t>sarahi.herrera@iec.org.mx</a:t>
              </a: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93B73001-6FC3-26B3-6EF0-6DECC734AE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14993" b="12687"/>
          <a:stretch/>
        </p:blipFill>
        <p:spPr>
          <a:xfrm>
            <a:off x="5435382" y="3023213"/>
            <a:ext cx="1720672" cy="1636052"/>
          </a:xfrm>
          <a:prstGeom prst="hexagon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A731C8F-9C0E-D9CF-363B-8E89C0B57FD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2108"/>
          <a:stretch/>
        </p:blipFill>
        <p:spPr>
          <a:xfrm>
            <a:off x="4723809" y="4876801"/>
            <a:ext cx="1739388" cy="1623866"/>
          </a:xfrm>
          <a:prstGeom prst="hexagon">
            <a:avLst/>
          </a:prstGeom>
        </p:spPr>
      </p:pic>
      <p:grpSp>
        <p:nvGrpSpPr>
          <p:cNvPr id="25" name="Group 15">
            <a:extLst>
              <a:ext uri="{FF2B5EF4-FFF2-40B4-BE49-F238E27FC236}">
                <a16:creationId xmlns:a16="http://schemas.microsoft.com/office/drawing/2014/main" id="{B1384DBA-12EB-A0EA-EAA9-2048357ABE3F}"/>
              </a:ext>
            </a:extLst>
          </p:cNvPr>
          <p:cNvGrpSpPr/>
          <p:nvPr/>
        </p:nvGrpSpPr>
        <p:grpSpPr>
          <a:xfrm>
            <a:off x="6531150" y="5496777"/>
            <a:ext cx="2612958" cy="1003889"/>
            <a:chOff x="0" y="-47625"/>
            <a:chExt cx="5225916" cy="2007779"/>
          </a:xfrm>
        </p:grpSpPr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D3CB178A-68EF-A493-AA3A-F870D822014A}"/>
                </a:ext>
              </a:extLst>
            </p:cNvPr>
            <p:cNvSpPr txBox="1"/>
            <p:nvPr/>
          </p:nvSpPr>
          <p:spPr>
            <a:xfrm>
              <a:off x="0" y="-47625"/>
              <a:ext cx="5225916" cy="397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13"/>
                </a:lnSpc>
              </a:pPr>
              <a:r>
                <a:rPr lang="es-ES" sz="1200" spc="5" dirty="0">
                  <a:solidFill>
                    <a:srgbClr val="870AAD"/>
                  </a:solidFill>
                  <a:latin typeface="Fira Sans Bold"/>
                </a:rPr>
                <a:t>María de Jesús Hernández Gutiérrez</a:t>
              </a:r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9E2BF758-C9CB-F9EC-FEB7-6D97B2ED358D}"/>
                </a:ext>
              </a:extLst>
            </p:cNvPr>
            <p:cNvSpPr txBox="1"/>
            <p:nvPr/>
          </p:nvSpPr>
          <p:spPr>
            <a:xfrm>
              <a:off x="509138" y="349583"/>
              <a:ext cx="4338288" cy="1610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1"/>
                </a:lnSpc>
              </a:pPr>
              <a:r>
                <a:rPr lang="es-ES" sz="1054" spc="5" dirty="0">
                  <a:solidFill>
                    <a:srgbClr val="000000"/>
                  </a:solidFill>
                  <a:latin typeface="Fira Sans Medium"/>
                </a:rPr>
                <a:t>Auxiliar de la Unidad Técnica de Transparencia y Acceso a la Información Pública</a:t>
              </a:r>
            </a:p>
            <a:p>
              <a:pPr algn="ctr">
                <a:lnSpc>
                  <a:spcPts val="1581"/>
                </a:lnSpc>
              </a:pPr>
              <a:r>
                <a:rPr lang="es-ES" sz="1054" spc="5" dirty="0">
                  <a:solidFill>
                    <a:srgbClr val="000000"/>
                  </a:solidFill>
                  <a:latin typeface="Fira Sans Medium"/>
                </a:rPr>
                <a:t>maria.hernandez@iec.org.mx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AC05583-C1B7-B155-B0F1-329A6A9FF3B7}"/>
              </a:ext>
            </a:extLst>
          </p:cNvPr>
          <p:cNvSpPr txBox="1"/>
          <p:nvPr/>
        </p:nvSpPr>
        <p:spPr>
          <a:xfrm>
            <a:off x="633785" y="2656891"/>
            <a:ext cx="406340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Dirección: </a:t>
            </a:r>
            <a:r>
              <a:rPr lang="es-MX" sz="1600" b="0" i="0" dirty="0" err="1">
                <a:effectLst/>
              </a:rPr>
              <a:t>Blvd</a:t>
            </a:r>
            <a:r>
              <a:rPr lang="es-MX" sz="1600" b="0" i="0" dirty="0">
                <a:effectLst/>
              </a:rPr>
              <a:t>. Luis Donaldo Colosio No. 6207</a:t>
            </a:r>
            <a:r>
              <a:rPr lang="es-MX" sz="1600" dirty="0"/>
              <a:t>, </a:t>
            </a:r>
            <a:r>
              <a:rPr lang="es-MX" sz="1600" b="0" i="0" dirty="0">
                <a:effectLst/>
              </a:rPr>
              <a:t>Colonia Las Torrecillas</a:t>
            </a:r>
            <a:r>
              <a:rPr lang="es-MX" sz="1600" dirty="0">
                <a:solidFill>
                  <a:srgbClr val="333333"/>
                </a:solidFill>
              </a:rPr>
              <a:t>, </a:t>
            </a:r>
            <a:r>
              <a:rPr lang="es-MX" sz="1600" b="0" i="0" dirty="0">
                <a:solidFill>
                  <a:srgbClr val="000000"/>
                </a:solidFill>
                <a:effectLst/>
              </a:rPr>
              <a:t>C.P. 25298, </a:t>
            </a:r>
          </a:p>
          <a:p>
            <a:pPr algn="just"/>
            <a:r>
              <a:rPr lang="es-MX" sz="1600" dirty="0">
                <a:solidFill>
                  <a:srgbClr val="000000"/>
                </a:solidFill>
              </a:rPr>
              <a:t>                       </a:t>
            </a:r>
            <a:r>
              <a:rPr lang="es-MX" sz="1600" b="0" i="0" dirty="0">
                <a:solidFill>
                  <a:srgbClr val="000000"/>
                </a:solidFill>
                <a:effectLst/>
              </a:rPr>
              <a:t>Saltillo, Coahuila.</a:t>
            </a:r>
            <a:endParaRPr lang="es-MX" sz="1600" b="0" i="0" dirty="0">
              <a:solidFill>
                <a:srgbClr val="333333"/>
              </a:solidFill>
              <a:effectLst/>
            </a:endParaRP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Teléfono: </a:t>
            </a:r>
            <a:r>
              <a:rPr lang="es-MX" sz="1600" dirty="0"/>
              <a:t>(844) 4 38 62 60, ext. 196 y 156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Horario de atención: </a:t>
            </a:r>
            <a:r>
              <a:rPr lang="es-MX" sz="1600" dirty="0"/>
              <a:t>09:00 a 16:00 horas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Correo electrónico: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u="sng" dirty="0"/>
              <a:t>transparencia@iec.org.mx</a:t>
            </a:r>
            <a:endParaRPr lang="es-MX" sz="16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1DEA405-9082-10E1-578D-55DFC5857B55}"/>
              </a:ext>
            </a:extLst>
          </p:cNvPr>
          <p:cNvSpPr/>
          <p:nvPr/>
        </p:nvSpPr>
        <p:spPr>
          <a:xfrm>
            <a:off x="784549" y="608881"/>
            <a:ext cx="39392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8C3794"/>
                </a:solidFill>
              </a:rPr>
              <a:t>Datos de la Unidad de Transparencia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5017256" y="143669"/>
            <a:ext cx="3158837" cy="182601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3770567" cy="299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31 de agosto de 2025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Periodo que se informa: </a:t>
              </a:r>
              <a:r>
                <a:rPr lang="es-MX" sz="1050" b="1" dirty="0">
                  <a:solidFill>
                    <a:srgbClr val="732282"/>
                  </a:solidFill>
                </a:rPr>
                <a:t>01 al </a:t>
              </a:r>
              <a:r>
                <a:rPr lang="es-MX" sz="1050" b="1" dirty="0">
                  <a:solidFill>
                    <a:srgbClr val="6F0579"/>
                  </a:solidFill>
                </a:rPr>
                <a:t>31 de agosto </a:t>
              </a:r>
              <a:r>
                <a:rPr lang="es-MX" sz="1050" b="1" dirty="0">
                  <a:solidFill>
                    <a:srgbClr val="732282"/>
                  </a:solidFill>
                </a:rPr>
                <a:t>de 2025</a:t>
              </a:r>
            </a:p>
            <a:p>
              <a:endParaRPr lang="es-MX" sz="1050" b="1" dirty="0">
                <a:solidFill>
                  <a:srgbClr val="6F0579"/>
                </a:solidFill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8681420" y="2410655"/>
            <a:ext cx="2731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Nombramiento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6481C68-48E4-4586-A239-BBE4C3BE5E44}"/>
              </a:ext>
            </a:extLst>
          </p:cNvPr>
          <p:cNvSpPr/>
          <p:nvPr/>
        </p:nvSpPr>
        <p:spPr>
          <a:xfrm>
            <a:off x="8751944" y="4322618"/>
            <a:ext cx="3020291" cy="199503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0F7660-5EE5-4DD6-BC2B-73D26E75374E}"/>
              </a:ext>
            </a:extLst>
          </p:cNvPr>
          <p:cNvSpPr/>
          <p:nvPr/>
        </p:nvSpPr>
        <p:spPr>
          <a:xfrm>
            <a:off x="8818341" y="4682027"/>
            <a:ext cx="30202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65, fracción XII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1F93AC7-45B4-4160-AA4B-00ACA28B8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20" y="347770"/>
            <a:ext cx="2900980" cy="9994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37265-9FCC-4CDB-BDC7-A62B0498C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1" y="143669"/>
            <a:ext cx="4781515" cy="62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E219A0-1593-4526-8967-285B615A7E39}"/>
              </a:ext>
            </a:extLst>
          </p:cNvPr>
          <p:cNvCxnSpPr/>
          <p:nvPr/>
        </p:nvCxnSpPr>
        <p:spPr>
          <a:xfrm>
            <a:off x="2258292" y="6724650"/>
            <a:ext cx="8409709" cy="0"/>
          </a:xfrm>
          <a:prstGeom prst="line">
            <a:avLst/>
          </a:prstGeom>
          <a:ln>
            <a:solidFill>
              <a:srgbClr val="B3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A1F5AAF-1AE1-4974-8C6C-BBE3AF14D3C7}"/>
              </a:ext>
            </a:extLst>
          </p:cNvPr>
          <p:cNvSpPr/>
          <p:nvPr/>
        </p:nvSpPr>
        <p:spPr>
          <a:xfrm>
            <a:off x="4522895" y="692628"/>
            <a:ext cx="3139677" cy="1181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Responsable de generar la información:</a:t>
            </a:r>
          </a:p>
          <a:p>
            <a:r>
              <a:rPr lang="es-MX" sz="1050" b="1" dirty="0">
                <a:solidFill>
                  <a:srgbClr val="002060"/>
                </a:solidFill>
              </a:rPr>
              <a:t>Licda. Erika Georgina Oyervides González.</a:t>
            </a:r>
          </a:p>
          <a:p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Titular  de la Unidad Técnica de Transparencia y Acceso a la Información Pública</a:t>
            </a:r>
            <a:endParaRPr lang="es-MX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1043299" y="1465553"/>
            <a:ext cx="10098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B38BBF"/>
                </a:solidFill>
              </a:rPr>
              <a:t>Mapa georreferenciado de la ubicación de las oficinas del IEC y Unidad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65, fracción 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037993-9A83-4E3F-8891-2C5DCFC7D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" t="13702" r="8610" b="5872"/>
          <a:stretch/>
        </p:blipFill>
        <p:spPr>
          <a:xfrm>
            <a:off x="1928047" y="2481041"/>
            <a:ext cx="7039004" cy="34985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9D4E43-F531-4E2D-B51F-0C7BF87EC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64" y="4491850"/>
            <a:ext cx="292185" cy="292185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A2267854-4075-4BF8-A496-7344CA4F0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4264173-2138-9231-FDA8-15C61F22B0C9}"/>
              </a:ext>
            </a:extLst>
          </p:cNvPr>
          <p:cNvSpPr/>
          <p:nvPr/>
        </p:nvSpPr>
        <p:spPr>
          <a:xfrm>
            <a:off x="4522895" y="196210"/>
            <a:ext cx="301396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Fecha de actualización y/o validación: </a:t>
            </a:r>
          </a:p>
          <a:p>
            <a:r>
              <a:rPr lang="es-MX" sz="1050" b="1" dirty="0">
                <a:solidFill>
                  <a:srgbClr val="6F0579"/>
                </a:solidFill>
              </a:rPr>
              <a:t>31 de agosto de 2025</a:t>
            </a:r>
          </a:p>
          <a:p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Periodo que se informa: </a:t>
            </a:r>
            <a:r>
              <a:rPr lang="es-MX" sz="1050" b="1" dirty="0">
                <a:solidFill>
                  <a:srgbClr val="732282"/>
                </a:solidFill>
              </a:rPr>
              <a:t>01 al </a:t>
            </a:r>
            <a:r>
              <a:rPr lang="es-MX" sz="1050" b="1" dirty="0">
                <a:solidFill>
                  <a:srgbClr val="6F0579"/>
                </a:solidFill>
              </a:rPr>
              <a:t>31 de agosto </a:t>
            </a:r>
            <a:r>
              <a:rPr lang="es-MX" sz="1050" b="1" dirty="0">
                <a:solidFill>
                  <a:srgbClr val="732282"/>
                </a:solidFill>
              </a:rPr>
              <a:t>de 2025</a:t>
            </a:r>
          </a:p>
          <a:p>
            <a:endParaRPr lang="es-MX" sz="1050" b="1" dirty="0">
              <a:solidFill>
                <a:srgbClr val="6F05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26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292</Words>
  <Application>Microsoft Office PowerPoint</Application>
  <PresentationFormat>Panorámica</PresentationFormat>
  <Paragraphs>41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Fira Sans Bold</vt:lpstr>
      <vt:lpstr>Fira Sans Medium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iec</dc:creator>
  <cp:lastModifiedBy>Yolanda Medrano</cp:lastModifiedBy>
  <cp:revision>127</cp:revision>
  <dcterms:created xsi:type="dcterms:W3CDTF">2017-07-27T15:41:24Z</dcterms:created>
  <dcterms:modified xsi:type="dcterms:W3CDTF">2025-09-03T16:05:57Z</dcterms:modified>
</cp:coreProperties>
</file>